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6" r:id="rId6"/>
    <p:sldId id="297" r:id="rId7"/>
    <p:sldId id="295" r:id="rId8"/>
    <p:sldId id="298" r:id="rId9"/>
    <p:sldId id="278" r:id="rId10"/>
    <p:sldId id="299" r:id="rId11"/>
    <p:sldId id="279" r:id="rId12"/>
    <p:sldId id="300" r:id="rId13"/>
    <p:sldId id="301" r:id="rId14"/>
    <p:sldId id="302" r:id="rId15"/>
    <p:sldId id="303" r:id="rId16"/>
    <p:sldId id="304" r:id="rId17"/>
    <p:sldId id="305" r:id="rId18"/>
    <p:sldId id="2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65EE"/>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E9F11-8472-4EAE-8D26-05CAAFFA40C8}" v="3" dt="2024-04-16T12:07:31.17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2" d="100"/>
          <a:sy n="82" d="100"/>
        </p:scale>
        <p:origin x="720" y="4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DARSH KATIYAR" userId="54af8617638c5c44" providerId="LiveId" clId="{1C9E9F11-8472-4EAE-8D26-05CAAFFA40C8}"/>
    <pc:docChg chg="addSld delSld modSld sldOrd">
      <pc:chgData name="AADARSH KATIYAR" userId="54af8617638c5c44" providerId="LiveId" clId="{1C9E9F11-8472-4EAE-8D26-05CAAFFA40C8}" dt="2024-04-16T18:05:26.631" v="49" actId="1076"/>
      <pc:docMkLst>
        <pc:docMk/>
      </pc:docMkLst>
      <pc:sldChg chg="modSp mod">
        <pc:chgData name="AADARSH KATIYAR" userId="54af8617638c5c44" providerId="LiveId" clId="{1C9E9F11-8472-4EAE-8D26-05CAAFFA40C8}" dt="2024-04-16T12:06:40.298" v="2" actId="1036"/>
        <pc:sldMkLst>
          <pc:docMk/>
          <pc:sldMk cId="3898447929" sldId="292"/>
        </pc:sldMkLst>
        <pc:spChg chg="mod">
          <ac:chgData name="AADARSH KATIYAR" userId="54af8617638c5c44" providerId="LiveId" clId="{1C9E9F11-8472-4EAE-8D26-05CAAFFA40C8}" dt="2024-04-16T12:06:40.298" v="2" actId="1036"/>
          <ac:spMkLst>
            <pc:docMk/>
            <pc:sldMk cId="3898447929" sldId="292"/>
            <ac:spMk id="7" creationId="{93A3B864-5E85-99D2-93E5-5CA1F4F35DC7}"/>
          </ac:spMkLst>
        </pc:spChg>
      </pc:sldChg>
      <pc:sldChg chg="modSp mod">
        <pc:chgData name="AADARSH KATIYAR" userId="54af8617638c5c44" providerId="LiveId" clId="{1C9E9F11-8472-4EAE-8D26-05CAAFFA40C8}" dt="2024-04-16T18:05:26.631" v="49" actId="1076"/>
        <pc:sldMkLst>
          <pc:docMk/>
          <pc:sldMk cId="1617445527" sldId="301"/>
        </pc:sldMkLst>
        <pc:picChg chg="mod">
          <ac:chgData name="AADARSH KATIYAR" userId="54af8617638c5c44" providerId="LiveId" clId="{1C9E9F11-8472-4EAE-8D26-05CAAFFA40C8}" dt="2024-04-16T18:05:26.631" v="49" actId="1076"/>
          <ac:picMkLst>
            <pc:docMk/>
            <pc:sldMk cId="1617445527" sldId="301"/>
            <ac:picMk id="5" creationId="{5E676C4D-0502-AFE0-54A7-8C790AB57512}"/>
          </ac:picMkLst>
        </pc:picChg>
      </pc:sldChg>
      <pc:sldChg chg="modSp add mod ord">
        <pc:chgData name="AADARSH KATIYAR" userId="54af8617638c5c44" providerId="LiveId" clId="{1C9E9F11-8472-4EAE-8D26-05CAAFFA40C8}" dt="2024-04-16T12:09:57.039" v="45" actId="1076"/>
        <pc:sldMkLst>
          <pc:docMk/>
          <pc:sldMk cId="639045009" sldId="305"/>
        </pc:sldMkLst>
        <pc:spChg chg="mod">
          <ac:chgData name="AADARSH KATIYAR" userId="54af8617638c5c44" providerId="LiveId" clId="{1C9E9F11-8472-4EAE-8D26-05CAAFFA40C8}" dt="2024-04-16T12:09:57.039" v="45" actId="1076"/>
          <ac:spMkLst>
            <pc:docMk/>
            <pc:sldMk cId="639045009" sldId="305"/>
            <ac:spMk id="5" creationId="{81D18537-D028-9E9C-FB87-93F24955DFC7}"/>
          </ac:spMkLst>
        </pc:spChg>
        <pc:spChg chg="mod">
          <ac:chgData name="AADARSH KATIYAR" userId="54af8617638c5c44" providerId="LiveId" clId="{1C9E9F11-8472-4EAE-8D26-05CAAFFA40C8}" dt="2024-04-16T12:09:53.558" v="44" actId="1076"/>
          <ac:spMkLst>
            <pc:docMk/>
            <pc:sldMk cId="639045009" sldId="305"/>
            <ac:spMk id="20" creationId="{CC0093B1-77CC-1E61-FB22-E136F94EABD2}"/>
          </ac:spMkLst>
        </pc:spChg>
      </pc:sldChg>
      <pc:sldChg chg="add del">
        <pc:chgData name="AADARSH KATIYAR" userId="54af8617638c5c44" providerId="LiveId" clId="{1C9E9F11-8472-4EAE-8D26-05CAAFFA40C8}" dt="2024-04-16T12:07:31.173" v="19"/>
        <pc:sldMkLst>
          <pc:docMk/>
          <pc:sldMk cId="1455640081" sldId="30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4/16/2024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4/16/2024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10</a:t>
            </a:fld>
            <a:endParaRPr lang="en-US" altLang="zh-CN" dirty="0"/>
          </a:p>
        </p:txBody>
      </p:sp>
    </p:spTree>
    <p:extLst>
      <p:ext uri="{BB962C8B-B14F-4D97-AF65-F5344CB8AC3E}">
        <p14:creationId xmlns:p14="http://schemas.microsoft.com/office/powerpoint/2010/main" val="202261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12321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3331852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020048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2613373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20587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4</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4775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921085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dirty="0"/>
          </a:p>
        </p:txBody>
      </p:sp>
    </p:spTree>
    <p:extLst>
      <p:ext uri="{BB962C8B-B14F-4D97-AF65-F5344CB8AC3E}">
        <p14:creationId xmlns:p14="http://schemas.microsoft.com/office/powerpoint/2010/main" val="3952192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96470" y="1933983"/>
            <a:ext cx="4409808" cy="2081221"/>
          </a:xfrm>
          <a:effectLst>
            <a:outerShdw blurRad="241300" dist="50800" dir="5400000" algn="ctr" rotWithShape="0">
              <a:schemeClr val="bg2">
                <a:alpha val="35000"/>
              </a:schemeClr>
            </a:outerShdw>
          </a:effectLst>
        </p:spPr>
        <p:txBody>
          <a:bodyPr/>
          <a:lstStyle/>
          <a:p>
            <a:r>
              <a:rPr lang="en-US" sz="5400" dirty="0">
                <a:effectLst>
                  <a:outerShdw blurRad="38100" dist="38100" dir="2700000" algn="tl">
                    <a:srgbClr val="000000">
                      <a:alpha val="43137"/>
                    </a:srgbClr>
                  </a:outerShdw>
                </a:effectLst>
              </a:rPr>
              <a:t>Bank CRM Development</a:t>
            </a:r>
            <a:br>
              <a:rPr lang="en-US" sz="5400" dirty="0">
                <a:effectLst>
                  <a:outerShdw blurRad="38100" dist="38100" dir="2700000" algn="tl">
                    <a:srgbClr val="000000">
                      <a:alpha val="43137"/>
                    </a:srgbClr>
                  </a:outerShdw>
                </a:effectLst>
              </a:rPr>
            </a:br>
            <a:r>
              <a:rPr lang="en-US" sz="5400" u="sng" dirty="0">
                <a:solidFill>
                  <a:schemeClr val="accent6">
                    <a:lumMod val="25000"/>
                    <a:lumOff val="75000"/>
                  </a:schemeClr>
                </a:solidFill>
                <a:effectLst>
                  <a:outerShdw blurRad="38100" dist="38100" dir="2700000" algn="tl">
                    <a:srgbClr val="000000">
                      <a:alpha val="43137"/>
                    </a:srgbClr>
                  </a:outerShdw>
                </a:effectLst>
              </a:rPr>
              <a:t>Analysis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sz="2000" b="1" dirty="0"/>
              <a:t>Aadarsh Katiyar</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38213" t="2852" r="13315" b="-2852"/>
          <a:stretch/>
        </p:blipFill>
        <p:spPr>
          <a:xfrm>
            <a:off x="6817203" y="812525"/>
            <a:ext cx="4267504" cy="4907647"/>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031894" y="398721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921927" y="513958"/>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3434104" y="513926"/>
            <a:ext cx="5323791" cy="802463"/>
          </a:xfrm>
        </p:spPr>
        <p:txBody>
          <a:bodyPr/>
          <a:lstStyle/>
          <a:p>
            <a:r>
              <a:rPr lang="en-US" b="0" dirty="0">
                <a:solidFill>
                  <a:schemeClr val="tx1">
                    <a:lumMod val="95000"/>
                    <a:lumOff val="5000"/>
                  </a:schemeClr>
                </a:solidFill>
              </a:rPr>
              <a:t>Churn Rate </a:t>
            </a:r>
            <a:r>
              <a:rPr lang="en-US" dirty="0">
                <a:solidFill>
                  <a:schemeClr val="accent6">
                    <a:lumMod val="50000"/>
                    <a:lumOff val="50000"/>
                  </a:schemeClr>
                </a:solidFill>
              </a:rPr>
              <a:t>by Gender</a:t>
            </a:r>
          </a:p>
        </p:txBody>
      </p:sp>
      <p:sp>
        <p:nvSpPr>
          <p:cNvPr id="11" name="TextBox 10">
            <a:extLst>
              <a:ext uri="{FF2B5EF4-FFF2-40B4-BE49-F238E27FC236}">
                <a16:creationId xmlns:a16="http://schemas.microsoft.com/office/drawing/2014/main" id="{C3794054-8651-7AA7-7D6C-3106A6829FF7}"/>
              </a:ext>
            </a:extLst>
          </p:cNvPr>
          <p:cNvSpPr txBox="1"/>
          <p:nvPr/>
        </p:nvSpPr>
        <p:spPr>
          <a:xfrm>
            <a:off x="3497955" y="1637374"/>
            <a:ext cx="5150745" cy="553998"/>
          </a:xfrm>
          <a:prstGeom prst="rect">
            <a:avLst/>
          </a:prstGeom>
          <a:noFill/>
        </p:spPr>
        <p:txBody>
          <a:bodyPr wrap="square">
            <a:spAutoFit/>
          </a:bodyPr>
          <a:lstStyle/>
          <a:p>
            <a:pPr algn="ctr"/>
            <a:r>
              <a:rPr lang="en-IN" sz="1500" b="1" dirty="0"/>
              <a:t>The below PIE Chart displays the Churn Rates according to the Genders</a:t>
            </a:r>
          </a:p>
        </p:txBody>
      </p:sp>
      <p:pic>
        <p:nvPicPr>
          <p:cNvPr id="4" name="Picture 3">
            <a:extLst>
              <a:ext uri="{FF2B5EF4-FFF2-40B4-BE49-F238E27FC236}">
                <a16:creationId xmlns:a16="http://schemas.microsoft.com/office/drawing/2014/main" id="{A6A44D69-5E1F-F4DC-4C1C-23A1F7C9A171}"/>
              </a:ext>
            </a:extLst>
          </p:cNvPr>
          <p:cNvPicPr>
            <a:picLocks noChangeAspect="1"/>
          </p:cNvPicPr>
          <p:nvPr/>
        </p:nvPicPr>
        <p:blipFill>
          <a:blip r:embed="rId3"/>
          <a:stretch>
            <a:fillRect/>
          </a:stretch>
        </p:blipFill>
        <p:spPr>
          <a:xfrm>
            <a:off x="3497956" y="2444308"/>
            <a:ext cx="5045869" cy="345560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5E676C4D-0502-AFE0-54A7-8C790AB57512}"/>
              </a:ext>
            </a:extLst>
          </p:cNvPr>
          <p:cNvPicPr>
            <a:picLocks noChangeAspect="1"/>
          </p:cNvPicPr>
          <p:nvPr/>
        </p:nvPicPr>
        <p:blipFill rotWithShape="1">
          <a:blip r:embed="rId4">
            <a:extLst>
              <a:ext uri="{28A0092B-C50C-407E-A947-70E740481C1C}">
                <a14:useLocalDpi xmlns:a14="http://schemas.microsoft.com/office/drawing/2010/main" val="0"/>
              </a:ext>
            </a:extLst>
          </a:blip>
          <a:srcRect l="-4685" r="70648"/>
          <a:stretch/>
        </p:blipFill>
        <p:spPr>
          <a:xfrm rot="445931">
            <a:off x="2591683" y="3519415"/>
            <a:ext cx="918923" cy="2432566"/>
          </a:xfrm>
          <a:prstGeom prst="rect">
            <a:avLst/>
          </a:prstGeom>
        </p:spPr>
      </p:pic>
      <p:pic>
        <p:nvPicPr>
          <p:cNvPr id="6" name="Picture 5">
            <a:extLst>
              <a:ext uri="{FF2B5EF4-FFF2-40B4-BE49-F238E27FC236}">
                <a16:creationId xmlns:a16="http://schemas.microsoft.com/office/drawing/2014/main" id="{8388C0DA-1917-8E69-A953-32DA6D1F67C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711" b="98382" l="74688" r="98438">
                        <a14:foregroundMark x1="75000" y1="24509" x2="74948" y2="37341"/>
                        <a14:foregroundMark x1="80729" y1="9711" x2="86563" y2="10405"/>
                        <a14:foregroundMark x1="81354" y1="90636" x2="83281" y2="92139"/>
                        <a14:foregroundMark x1="80729" y1="96416" x2="80990" y2="95376"/>
                        <a14:foregroundMark x1="80469" y1="98497" x2="84063" y2="91618"/>
                        <a14:foregroundMark x1="94583" y1="80173" x2="98438" y2="98035"/>
                        <a14:foregroundMark x1="98438" y1="98035" x2="95833" y2="86127"/>
                        <a14:foregroundMark x1="95104" y1="92312" x2="95990" y2="95954"/>
                        <a14:foregroundMark x1="83802" y1="89769" x2="84167" y2="96416"/>
                        <a14:foregroundMark x1="75521" y1="47746" x2="75781" y2="55607"/>
                        <a14:foregroundMark x1="74688" y1="48035" x2="75208" y2="55029"/>
                        <a14:foregroundMark x1="80677" y1="89364" x2="86667" y2="94162"/>
                        <a14:foregroundMark x1="95729" y1="89422" x2="97552" y2="93873"/>
                      </a14:backgroundRemoval>
                    </a14:imgEffect>
                  </a14:imgLayer>
                </a14:imgProps>
              </a:ext>
              <a:ext uri="{28A0092B-C50C-407E-A947-70E740481C1C}">
                <a14:useLocalDpi xmlns:a14="http://schemas.microsoft.com/office/drawing/2010/main" val="0"/>
              </a:ext>
            </a:extLst>
          </a:blip>
          <a:srcRect l="72516"/>
          <a:stretch/>
        </p:blipFill>
        <p:spPr>
          <a:xfrm>
            <a:off x="8401613" y="3283059"/>
            <a:ext cx="824400" cy="2702714"/>
          </a:xfrm>
          <a:prstGeom prst="rect">
            <a:avLst/>
          </a:prstGeom>
        </p:spPr>
      </p:pic>
      <p:sp>
        <p:nvSpPr>
          <p:cNvPr id="8" name="Rectangle: Rounded Corners 7">
            <a:extLst>
              <a:ext uri="{FF2B5EF4-FFF2-40B4-BE49-F238E27FC236}">
                <a16:creationId xmlns:a16="http://schemas.microsoft.com/office/drawing/2014/main" id="{7911A257-ADE6-B2D4-25E7-DA40FEABAC3C}"/>
              </a:ext>
            </a:extLst>
          </p:cNvPr>
          <p:cNvSpPr/>
          <p:nvPr/>
        </p:nvSpPr>
        <p:spPr>
          <a:xfrm>
            <a:off x="1514505" y="3145010"/>
            <a:ext cx="1102638" cy="1021556"/>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15000"/>
            </a:schemeClr>
          </a:lnRef>
          <a:fillRef idx="1">
            <a:schemeClr val="accent6"/>
          </a:fillRef>
          <a:effectRef idx="0">
            <a:schemeClr val="accent6"/>
          </a:effectRef>
          <a:fontRef idx="minor">
            <a:schemeClr val="lt1"/>
          </a:fontRef>
        </p:style>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rPr>
              <a:t>16</a:t>
            </a:r>
          </a:p>
        </p:txBody>
      </p:sp>
      <p:sp>
        <p:nvSpPr>
          <p:cNvPr id="10" name="Rectangle: Rounded Corners 9">
            <a:extLst>
              <a:ext uri="{FF2B5EF4-FFF2-40B4-BE49-F238E27FC236}">
                <a16:creationId xmlns:a16="http://schemas.microsoft.com/office/drawing/2014/main" id="{3865EC24-40C7-3109-DE31-D0DBAD220B0C}"/>
              </a:ext>
            </a:extLst>
          </p:cNvPr>
          <p:cNvSpPr/>
          <p:nvPr/>
        </p:nvSpPr>
        <p:spPr>
          <a:xfrm>
            <a:off x="9231180" y="3145010"/>
            <a:ext cx="1102638" cy="1021556"/>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rPr>
              <a:t>25</a:t>
            </a:r>
          </a:p>
        </p:txBody>
      </p:sp>
      <p:sp>
        <p:nvSpPr>
          <p:cNvPr id="12" name="Rectangle 11">
            <a:extLst>
              <a:ext uri="{FF2B5EF4-FFF2-40B4-BE49-F238E27FC236}">
                <a16:creationId xmlns:a16="http://schemas.microsoft.com/office/drawing/2014/main" id="{61DAD070-2845-0046-5BB2-89ED4BA22097}"/>
              </a:ext>
            </a:extLst>
          </p:cNvPr>
          <p:cNvSpPr/>
          <p:nvPr/>
        </p:nvSpPr>
        <p:spPr>
          <a:xfrm>
            <a:off x="152399" y="120959"/>
            <a:ext cx="11887201" cy="6581774"/>
          </a:xfrm>
          <a:prstGeom prst="rect">
            <a:avLst/>
          </a:prstGeom>
          <a:noFill/>
          <a:ln w="69850">
            <a:solidFill>
              <a:schemeClr val="accent6">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1744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2377130" y="263621"/>
            <a:ext cx="7437740" cy="1115434"/>
          </a:xfrm>
        </p:spPr>
        <p:txBody>
          <a:bodyPr/>
          <a:lstStyle/>
          <a:p>
            <a:r>
              <a:rPr lang="en-IN" dirty="0">
                <a:effectLst>
                  <a:outerShdw blurRad="38100" dist="38100" dir="2700000" algn="tl">
                    <a:srgbClr val="000000">
                      <a:alpha val="43137"/>
                    </a:srgbClr>
                  </a:outerShdw>
                </a:effectLst>
              </a:rPr>
              <a:t>Dashboard </a:t>
            </a:r>
            <a:r>
              <a:rPr lang="en-IN" dirty="0">
                <a:solidFill>
                  <a:schemeClr val="accent6">
                    <a:lumMod val="25000"/>
                    <a:lumOff val="75000"/>
                  </a:schemeClr>
                </a:solidFill>
                <a:effectLst>
                  <a:outerShdw blurRad="38100" dist="38100" dir="2700000" algn="tl">
                    <a:srgbClr val="000000">
                      <a:alpha val="43137"/>
                    </a:srgbClr>
                  </a:outerShdw>
                </a:effectLst>
              </a:rPr>
              <a:t>and Visualizations</a:t>
            </a:r>
          </a:p>
        </p:txBody>
      </p:sp>
      <p:sp>
        <p:nvSpPr>
          <p:cNvPr id="28" name="Text Placeholder 19">
            <a:extLst>
              <a:ext uri="{FF2B5EF4-FFF2-40B4-BE49-F238E27FC236}">
                <a16:creationId xmlns:a16="http://schemas.microsoft.com/office/drawing/2014/main" id="{779CBCCB-1198-FD42-0D45-2E83EC83BF9A}"/>
              </a:ext>
            </a:extLst>
          </p:cNvPr>
          <p:cNvSpPr txBox="1">
            <a:spLocks/>
          </p:cNvSpPr>
          <p:nvPr/>
        </p:nvSpPr>
        <p:spPr>
          <a:xfrm>
            <a:off x="9634363" y="2493808"/>
            <a:ext cx="2129012" cy="227168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US" sz="2000" b="1" dirty="0"/>
              <a:t>Balance Details</a:t>
            </a:r>
          </a:p>
          <a:p>
            <a:pPr>
              <a:lnSpc>
                <a:spcPct val="107000"/>
              </a:lnSpc>
              <a:spcAft>
                <a:spcPts val="800"/>
              </a:spcAft>
            </a:pPr>
            <a:r>
              <a:rPr lang="en-US" dirty="0"/>
              <a:t>The main page of the Dashboard which shows the details about the customers balance</a:t>
            </a:r>
          </a:p>
        </p:txBody>
      </p:sp>
      <p:pic>
        <p:nvPicPr>
          <p:cNvPr id="7" name="Picture 6">
            <a:extLst>
              <a:ext uri="{FF2B5EF4-FFF2-40B4-BE49-F238E27FC236}">
                <a16:creationId xmlns:a16="http://schemas.microsoft.com/office/drawing/2014/main" id="{1A3FBB5D-0447-75A3-6A79-A11B589AB90D}"/>
              </a:ext>
            </a:extLst>
          </p:cNvPr>
          <p:cNvPicPr>
            <a:picLocks noChangeAspect="1"/>
          </p:cNvPicPr>
          <p:nvPr/>
        </p:nvPicPr>
        <p:blipFill>
          <a:blip r:embed="rId3"/>
          <a:stretch>
            <a:fillRect/>
          </a:stretch>
        </p:blipFill>
        <p:spPr>
          <a:xfrm>
            <a:off x="625799" y="1569570"/>
            <a:ext cx="8496180" cy="474881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03048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5376B-46A2-B539-3668-5169DAE59129}"/>
              </a:ext>
            </a:extLst>
          </p:cNvPr>
          <p:cNvPicPr>
            <a:picLocks noChangeAspect="1"/>
          </p:cNvPicPr>
          <p:nvPr/>
        </p:nvPicPr>
        <p:blipFill>
          <a:blip r:embed="rId3"/>
          <a:stretch>
            <a:fillRect/>
          </a:stretch>
        </p:blipFill>
        <p:spPr>
          <a:xfrm>
            <a:off x="539239" y="1559217"/>
            <a:ext cx="8642026" cy="4839010"/>
          </a:xfrm>
          <a:prstGeom prst="rect">
            <a:avLst/>
          </a:prstGeom>
          <a:ln w="228600" cap="sq" cmpd="thickThin">
            <a:solidFill>
              <a:srgbClr val="000000"/>
            </a:solidFill>
            <a:prstDash val="solid"/>
            <a:miter lim="800000"/>
          </a:ln>
          <a:effectLst>
            <a:innerShdw blurRad="76200">
              <a:srgbClr val="000000"/>
            </a:innerShdw>
          </a:effectLst>
        </p:spPr>
      </p:pic>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2377130" y="263621"/>
            <a:ext cx="7437740" cy="1115434"/>
          </a:xfrm>
        </p:spPr>
        <p:txBody>
          <a:bodyPr/>
          <a:lstStyle/>
          <a:p>
            <a:r>
              <a:rPr lang="en-IN" dirty="0">
                <a:effectLst>
                  <a:outerShdw blurRad="38100" dist="38100" dir="2700000" algn="tl">
                    <a:srgbClr val="000000">
                      <a:alpha val="43137"/>
                    </a:srgbClr>
                  </a:outerShdw>
                </a:effectLst>
              </a:rPr>
              <a:t>Dashboard </a:t>
            </a:r>
            <a:r>
              <a:rPr lang="en-IN" dirty="0">
                <a:solidFill>
                  <a:schemeClr val="accent6">
                    <a:lumMod val="25000"/>
                    <a:lumOff val="75000"/>
                  </a:schemeClr>
                </a:solidFill>
                <a:effectLst>
                  <a:outerShdw blurRad="38100" dist="38100" dir="2700000" algn="tl">
                    <a:srgbClr val="000000">
                      <a:alpha val="43137"/>
                    </a:srgbClr>
                  </a:outerShdw>
                </a:effectLst>
              </a:rPr>
              <a:t>and Visualizations</a:t>
            </a:r>
          </a:p>
        </p:txBody>
      </p:sp>
      <p:sp>
        <p:nvSpPr>
          <p:cNvPr id="28" name="Text Placeholder 19">
            <a:extLst>
              <a:ext uri="{FF2B5EF4-FFF2-40B4-BE49-F238E27FC236}">
                <a16:creationId xmlns:a16="http://schemas.microsoft.com/office/drawing/2014/main" id="{779CBCCB-1198-FD42-0D45-2E83EC83BF9A}"/>
              </a:ext>
            </a:extLst>
          </p:cNvPr>
          <p:cNvSpPr txBox="1">
            <a:spLocks/>
          </p:cNvSpPr>
          <p:nvPr/>
        </p:nvSpPr>
        <p:spPr>
          <a:xfrm>
            <a:off x="9624838" y="2503333"/>
            <a:ext cx="2129012" cy="227168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US" sz="2000" b="1" dirty="0"/>
              <a:t>Churn Rate</a:t>
            </a:r>
          </a:p>
          <a:p>
            <a:pPr>
              <a:lnSpc>
                <a:spcPct val="107000"/>
              </a:lnSpc>
              <a:spcAft>
                <a:spcPts val="800"/>
              </a:spcAft>
            </a:pPr>
            <a:r>
              <a:rPr lang="en-US" dirty="0"/>
              <a:t>This page will show the details according to the churn rate of customers from the bank. Which will give insights about the customers discontinuing the bank products and services.</a:t>
            </a:r>
          </a:p>
        </p:txBody>
      </p:sp>
    </p:spTree>
    <p:extLst>
      <p:ext uri="{BB962C8B-B14F-4D97-AF65-F5344CB8AC3E}">
        <p14:creationId xmlns:p14="http://schemas.microsoft.com/office/powerpoint/2010/main" val="2941516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5376B-46A2-B539-3668-5169DAE59129}"/>
              </a:ext>
            </a:extLst>
          </p:cNvPr>
          <p:cNvPicPr>
            <a:picLocks noChangeAspect="1"/>
          </p:cNvPicPr>
          <p:nvPr/>
        </p:nvPicPr>
        <p:blipFill>
          <a:blip r:embed="rId3"/>
          <a:srcRect/>
          <a:stretch/>
        </p:blipFill>
        <p:spPr>
          <a:xfrm>
            <a:off x="539239" y="1575241"/>
            <a:ext cx="8642026" cy="4806962"/>
          </a:xfrm>
          <a:prstGeom prst="rect">
            <a:avLst/>
          </a:prstGeom>
          <a:ln w="228600" cap="sq" cmpd="thickThin">
            <a:solidFill>
              <a:srgbClr val="000000"/>
            </a:solidFill>
            <a:prstDash val="solid"/>
            <a:miter lim="800000"/>
          </a:ln>
          <a:effectLst>
            <a:innerShdw blurRad="76200">
              <a:srgbClr val="000000"/>
            </a:innerShdw>
          </a:effectLst>
        </p:spPr>
      </p:pic>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2377130" y="263621"/>
            <a:ext cx="7437740" cy="1115434"/>
          </a:xfrm>
        </p:spPr>
        <p:txBody>
          <a:bodyPr/>
          <a:lstStyle/>
          <a:p>
            <a:r>
              <a:rPr lang="en-IN" dirty="0">
                <a:effectLst>
                  <a:outerShdw blurRad="38100" dist="38100" dir="2700000" algn="tl">
                    <a:srgbClr val="000000">
                      <a:alpha val="43137"/>
                    </a:srgbClr>
                  </a:outerShdw>
                </a:effectLst>
              </a:rPr>
              <a:t>Dashboard </a:t>
            </a:r>
            <a:r>
              <a:rPr lang="en-IN" dirty="0">
                <a:solidFill>
                  <a:schemeClr val="accent6">
                    <a:lumMod val="25000"/>
                    <a:lumOff val="75000"/>
                  </a:schemeClr>
                </a:solidFill>
                <a:effectLst>
                  <a:outerShdw blurRad="38100" dist="38100" dir="2700000" algn="tl">
                    <a:srgbClr val="000000">
                      <a:alpha val="43137"/>
                    </a:srgbClr>
                  </a:outerShdw>
                </a:effectLst>
              </a:rPr>
              <a:t>and Visualizations</a:t>
            </a:r>
          </a:p>
        </p:txBody>
      </p:sp>
      <p:sp>
        <p:nvSpPr>
          <p:cNvPr id="28" name="Text Placeholder 19">
            <a:extLst>
              <a:ext uri="{FF2B5EF4-FFF2-40B4-BE49-F238E27FC236}">
                <a16:creationId xmlns:a16="http://schemas.microsoft.com/office/drawing/2014/main" id="{779CBCCB-1198-FD42-0D45-2E83EC83BF9A}"/>
              </a:ext>
            </a:extLst>
          </p:cNvPr>
          <p:cNvSpPr txBox="1">
            <a:spLocks/>
          </p:cNvSpPr>
          <p:nvPr/>
        </p:nvSpPr>
        <p:spPr>
          <a:xfrm>
            <a:off x="9624838" y="2436658"/>
            <a:ext cx="2129012" cy="227168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US" sz="2000" b="1" dirty="0"/>
              <a:t>Customer Details</a:t>
            </a:r>
          </a:p>
          <a:p>
            <a:pPr>
              <a:lnSpc>
                <a:spcPct val="107000"/>
              </a:lnSpc>
              <a:spcAft>
                <a:spcPts val="800"/>
              </a:spcAft>
            </a:pPr>
            <a:r>
              <a:rPr lang="en-US" dirty="0"/>
              <a:t>This page will give insights about the details of the customers in the bank.</a:t>
            </a:r>
          </a:p>
        </p:txBody>
      </p:sp>
    </p:spTree>
    <p:extLst>
      <p:ext uri="{BB962C8B-B14F-4D97-AF65-F5344CB8AC3E}">
        <p14:creationId xmlns:p14="http://schemas.microsoft.com/office/powerpoint/2010/main" val="46846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51456" y="755443"/>
            <a:ext cx="3143299" cy="762446"/>
          </a:xfrm>
        </p:spPr>
        <p:txBody>
          <a:bodyPr/>
          <a:lstStyle/>
          <a:p>
            <a:r>
              <a:rPr lang="en-US" altLang="zh-CN" dirty="0">
                <a:solidFill>
                  <a:schemeClr val="accent6">
                    <a:lumMod val="25000"/>
                    <a:lumOff val="75000"/>
                  </a:schemeClr>
                </a:solidFill>
                <a:effectLst>
                  <a:outerShdw blurRad="38100" dist="38100" dir="2700000" algn="tl">
                    <a:srgbClr val="000000">
                      <a:alpha val="43137"/>
                    </a:srgbClr>
                  </a:outerShdw>
                </a:effectLst>
              </a:rPr>
              <a:t>Conclusion</a:t>
            </a:r>
            <a:endParaRPr lang="en-US" dirty="0">
              <a:solidFill>
                <a:schemeClr val="accent6">
                  <a:lumMod val="25000"/>
                  <a:lumOff val="75000"/>
                </a:schemeClr>
              </a:solidFill>
              <a:effectLst>
                <a:outerShdw blurRad="38100" dist="38100" dir="2700000" algn="tl">
                  <a:srgbClr val="000000">
                    <a:alpha val="43137"/>
                  </a:srgbClr>
                </a:outerShdw>
              </a:effectLst>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pic>
        <p:nvPicPr>
          <p:cNvPr id="10" name="Picture placeholder 29">
            <a:extLst>
              <a:ext uri="{FF2B5EF4-FFF2-40B4-BE49-F238E27FC236}">
                <a16:creationId xmlns:a16="http://schemas.microsoft.com/office/drawing/2014/main" id="{B21F4025-DFA0-4875-1DDA-9BCF8D1F1F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
                    </a14:imgEffect>
                    <a14:imgEffect>
                      <a14:brightnessContrast bright="-12000"/>
                    </a14:imgEffect>
                  </a14:imgLayer>
                </a14:imgProps>
              </a:ext>
            </a:extLst>
          </a:blip>
          <a:srcRect l="21015" r="21015"/>
          <a:stretch/>
        </p:blipFill>
        <p:spPr>
          <a:xfrm>
            <a:off x="7926653" y="755443"/>
            <a:ext cx="4265347" cy="490516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7339173" y="3891774"/>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51456" y="1844902"/>
            <a:ext cx="6887717" cy="3168195"/>
          </a:xfrm>
        </p:spPr>
        <p:txBody>
          <a:bodyPr/>
          <a:lstStyle/>
          <a:p>
            <a:pPr>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The project delved into the intricacies of customer churn analysis within the banking sector. </a:t>
            </a:r>
            <a:r>
              <a:rPr lang="en-US" sz="1600" kern="100" dirty="0">
                <a:latin typeface="Calibri" panose="020F0502020204030204" pitchFamily="34" charset="0"/>
                <a:ea typeface="Calibri" panose="020F0502020204030204" pitchFamily="34" charset="0"/>
                <a:cs typeface="Times New Roman" panose="02020603050405020304" pitchFamily="18" charset="0"/>
              </a:rPr>
              <a:t>W</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e gained valuable insights into customer behaviors, risk factors, and market trends. We identified key metrics such as churn rates, customer demographics, and product usage patterns, enabling us to formulate data-driven strategies for customer retention and acquisition. </a:t>
            </a:r>
          </a:p>
          <a:p>
            <a:pPr>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However, it's crucial to note that customer churn is a complex phenomenon influenced by various factors beyond the scope of our dataset, such as customer experiences, market competition, and economic conditions. Therefore, while our analysis provides valuable insights, a holistic approach incorporating customer feedback, qualitative data analysis, and continuous monitoring is essential for sustained success in reducing churn and enhancing customer satisfaction.</a:t>
            </a:r>
          </a:p>
        </p:txBody>
      </p:sp>
    </p:spTree>
    <p:extLst>
      <p:ext uri="{BB962C8B-B14F-4D97-AF65-F5344CB8AC3E}">
        <p14:creationId xmlns:p14="http://schemas.microsoft.com/office/powerpoint/2010/main" val="639045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a:srcRect l="13037" t="2556" r="-1334" b="15707"/>
          <a:stretch/>
        </p:blipFill>
        <p:spPr>
          <a:xfrm>
            <a:off x="2754948" y="2502098"/>
            <a:ext cx="1465840" cy="1193602"/>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src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84633" y="490663"/>
            <a:ext cx="3143299" cy="762446"/>
          </a:xfrm>
        </p:spPr>
        <p:txBody>
          <a:bodyPr/>
          <a:lstStyle/>
          <a:p>
            <a:r>
              <a:rPr lang="en-US" altLang="zh-CN" dirty="0">
                <a:solidFill>
                  <a:schemeClr val="accent6">
                    <a:lumMod val="25000"/>
                    <a:lumOff val="75000"/>
                  </a:schemeClr>
                </a:solidFill>
                <a:effectLst>
                  <a:outerShdw blurRad="38100" dist="38100" dir="2700000" algn="tl">
                    <a:srgbClr val="000000">
                      <a:alpha val="43137"/>
                    </a:srgbClr>
                  </a:outerShdw>
                </a:effectLst>
              </a:rPr>
              <a:t>Introduction</a:t>
            </a:r>
            <a:endParaRPr lang="en-US" dirty="0">
              <a:solidFill>
                <a:schemeClr val="accent6">
                  <a:lumMod val="25000"/>
                  <a:lumOff val="75000"/>
                </a:schemeClr>
              </a:solidFill>
              <a:effectLst>
                <a:outerShdw blurRad="38100" dist="38100" dir="2700000" algn="tl">
                  <a:srgbClr val="000000">
                    <a:alpha val="43137"/>
                  </a:srgbClr>
                </a:outerShdw>
              </a:effectLst>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pic>
        <p:nvPicPr>
          <p:cNvPr id="10" name="Picture placeholder 29">
            <a:extLst>
              <a:ext uri="{FF2B5EF4-FFF2-40B4-BE49-F238E27FC236}">
                <a16:creationId xmlns:a16="http://schemas.microsoft.com/office/drawing/2014/main" id="{B21F4025-DFA0-4875-1DDA-9BCF8D1F1F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
                    </a14:imgEffect>
                    <a14:imgEffect>
                      <a14:brightnessContrast bright="-12000"/>
                    </a14:imgEffect>
                  </a14:imgLayer>
                </a14:imgProps>
              </a:ext>
            </a:extLst>
          </a:blip>
          <a:srcRect l="21015" r="21015"/>
          <a:stretch/>
        </p:blipFill>
        <p:spPr>
          <a:xfrm>
            <a:off x="7926653" y="755443"/>
            <a:ext cx="4265347" cy="490516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7339173" y="3891774"/>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3" y="1310499"/>
            <a:ext cx="6887717" cy="4905166"/>
          </a:xfrm>
        </p:spPr>
        <p:txBody>
          <a:bodyPr/>
          <a:lstStyle/>
          <a:p>
            <a:pPr>
              <a:lnSpc>
                <a:spcPct val="107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Welcome to the presentation of this analysis project, which aims to improve the bank's retention strategy by better understanding customer behaviour. Utilizing data insights is essential for maintaining competitiveness and guaranteeing long-term success in today's changing industry, where consumer loyalty is key. </a:t>
            </a:r>
            <a:r>
              <a:rPr lang="en-US" sz="1600" kern="100" dirty="0">
                <a:latin typeface="Calibri" panose="020F0502020204030204" pitchFamily="34" charset="0"/>
                <a:ea typeface="Calibri" panose="020F0502020204030204" pitchFamily="34" charset="0"/>
                <a:cs typeface="Times New Roman" panose="02020603050405020304" pitchFamily="18" charset="0"/>
              </a:rPr>
              <a:t>This</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project focuses on analyzing various aspects of customer interactions, financial behaviors, and demographic trends to derive actionable insights. By exploring the customer churn patterns, spending habits, and response to marketing initiatives, I aimed to develop strategies that not only retain existing customers but also attract new ones.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The project utilizes a robust dataset encompassing customer information, transaction details, credit scores, and demographic profiles. Through advanced analytics and visualization techniques, I have uncovered valuable insights that will guide in making data-driven decisions to optimize customer satisfaction and business growth.</a:t>
            </a:r>
          </a:p>
          <a:p>
            <a:pPr>
              <a:lnSpc>
                <a:spcPct val="107000"/>
              </a:lnSpc>
              <a:spcAft>
                <a:spcPts val="8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Let's dive into the details of our data journey and explore the insights that will drive into the strategic initiatives going forward. </a:t>
            </a:r>
          </a:p>
          <a:p>
            <a:pPr>
              <a:lnSpc>
                <a:spcPct val="107000"/>
              </a:lnSpc>
              <a:spcAft>
                <a:spcPts val="800"/>
              </a:spcAft>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32592" y="1386013"/>
            <a:ext cx="3143299" cy="762446"/>
          </a:xfrm>
        </p:spPr>
        <p:txBody>
          <a:bodyPr/>
          <a:lstStyle/>
          <a:p>
            <a:r>
              <a:rPr lang="en-US" altLang="zh-CN" dirty="0">
                <a:solidFill>
                  <a:schemeClr val="accent6">
                    <a:lumMod val="25000"/>
                    <a:lumOff val="75000"/>
                  </a:schemeClr>
                </a:solidFill>
                <a:effectLst>
                  <a:outerShdw blurRad="38100" dist="38100" dir="2700000" algn="tl">
                    <a:srgbClr val="000000">
                      <a:alpha val="43137"/>
                    </a:srgbClr>
                  </a:outerShdw>
                </a:effectLst>
              </a:rPr>
              <a:t>Summary</a:t>
            </a:r>
            <a:endParaRPr lang="en-US" dirty="0">
              <a:solidFill>
                <a:schemeClr val="accent6">
                  <a:lumMod val="25000"/>
                  <a:lumOff val="75000"/>
                </a:schemeClr>
              </a:solidFill>
              <a:effectLst>
                <a:outerShdw blurRad="38100" dist="38100" dir="2700000" algn="tl">
                  <a:srgbClr val="000000">
                    <a:alpha val="43137"/>
                  </a:srgbClr>
                </a:outerShdw>
              </a:effectLst>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pic>
        <p:nvPicPr>
          <p:cNvPr id="10" name="Picture placeholder 29">
            <a:extLst>
              <a:ext uri="{FF2B5EF4-FFF2-40B4-BE49-F238E27FC236}">
                <a16:creationId xmlns:a16="http://schemas.microsoft.com/office/drawing/2014/main" id="{B21F4025-DFA0-4875-1DDA-9BCF8D1F1F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10000" contrast="12000"/>
                    </a14:imgEffect>
                  </a14:imgLayer>
                </a14:imgProps>
              </a:ext>
            </a:extLst>
          </a:blip>
          <a:srcRect l="21196" r="21196"/>
          <a:stretch/>
        </p:blipFill>
        <p:spPr>
          <a:xfrm>
            <a:off x="-1" y="976416"/>
            <a:ext cx="4265347" cy="490516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tx1"/>
            </a:solidFill>
            <a:prstDash val="sysDot"/>
          </a:ln>
          <a:effectLst>
            <a:outerShdw blurRad="50800" dist="50800" dir="5400000" algn="ctr" rotWithShape="0">
              <a:srgbClr val="000000">
                <a:alpha val="70000"/>
              </a:srgbClr>
            </a:outerShdw>
          </a:effectLst>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3698448" y="4099022"/>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32592" y="2431547"/>
            <a:ext cx="6887717" cy="1994905"/>
          </a:xfrm>
        </p:spPr>
        <p:txBody>
          <a:bodyPr/>
          <a:lstStyle/>
          <a:p>
            <a:pPr>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"This project delves into customer churn and retention analysis within a bank, employing data-driven insights to uncover trends and patterns influencing customer behavior. By examining factors like demographics, account activity, and product usage, the project aims to identify high-risk customer segments and propose targeted strategies for enhancing customer retention. The ultimate goal is to leverage data analytics to optimize customer satisfaction, reduce churn rates, and drive sustainable growth for the bank."</a:t>
            </a:r>
            <a:endParaRPr lang="en-US" dirty="0"/>
          </a:p>
        </p:txBody>
      </p:sp>
    </p:spTree>
    <p:extLst>
      <p:ext uri="{BB962C8B-B14F-4D97-AF65-F5344CB8AC3E}">
        <p14:creationId xmlns:p14="http://schemas.microsoft.com/office/powerpoint/2010/main" val="1914760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464564" y="627492"/>
            <a:ext cx="4168133" cy="2193023"/>
          </a:xfrm>
        </p:spPr>
        <p:txBody>
          <a:bodyPr/>
          <a:lstStyle/>
          <a:p>
            <a:r>
              <a:rPr lang="en-US" dirty="0"/>
              <a:t>Analytical</a:t>
            </a:r>
            <a:r>
              <a:rPr lang="en-US" dirty="0">
                <a:solidFill>
                  <a:schemeClr val="accent6">
                    <a:lumMod val="25000"/>
                    <a:lumOff val="75000"/>
                  </a:schemeClr>
                </a:solidFill>
              </a:rPr>
              <a:t> Approach &amp; Tools </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660432" y="1070332"/>
            <a:ext cx="5162709" cy="420683"/>
          </a:xfrm>
        </p:spPr>
        <p:txBody>
          <a:bodyPr/>
          <a:lstStyle/>
          <a:p>
            <a:r>
              <a:rPr lang="en-US" dirty="0"/>
              <a:t>Data Cleaning and Formatting</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755682" y="1505331"/>
            <a:ext cx="5887759" cy="1036709"/>
          </a:xfrm>
        </p:spPr>
        <p:txBody>
          <a:bodyPr/>
          <a:lstStyle/>
          <a:p>
            <a:r>
              <a:rPr lang="en-US" dirty="0"/>
              <a:t>Used Excel for initial data cleaning tasks, including removing duplicates, and formatting columns for consistency.</a:t>
            </a:r>
          </a:p>
          <a:p>
            <a:r>
              <a:rPr lang="en-US" dirty="0"/>
              <a:t>Conducted data profiling to understand the dataset's structure, identify patterns, and assess data quality.</a:t>
            </a:r>
          </a:p>
        </p:txBody>
      </p:sp>
      <p:pic>
        <p:nvPicPr>
          <p:cNvPr id="3" name="Picture 2">
            <a:extLst>
              <a:ext uri="{FF2B5EF4-FFF2-40B4-BE49-F238E27FC236}">
                <a16:creationId xmlns:a16="http://schemas.microsoft.com/office/drawing/2014/main" id="{725D8599-53C8-8D79-D736-7E1193C2E8AA}"/>
              </a:ext>
            </a:extLst>
          </p:cNvPr>
          <p:cNvPicPr>
            <a:picLocks noChangeAspect="1"/>
          </p:cNvPicPr>
          <p:nvPr/>
        </p:nvPicPr>
        <p:blipFill>
          <a:blip r:embed="rId3"/>
          <a:stretch>
            <a:fillRect/>
          </a:stretch>
        </p:blipFill>
        <p:spPr>
          <a:xfrm>
            <a:off x="4469093" y="1205396"/>
            <a:ext cx="1064583" cy="571239"/>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E2E32CB-0AE8-6DDC-BF9F-48FBFB8157BA}"/>
              </a:ext>
            </a:extLst>
          </p:cNvPr>
          <p:cNvPicPr>
            <a:picLocks noChangeAspect="1"/>
          </p:cNvPicPr>
          <p:nvPr/>
        </p:nvPicPr>
        <p:blipFill rotWithShape="1">
          <a:blip r:embed="rId4"/>
          <a:srcRect t="3922" b="-3922"/>
          <a:stretch/>
        </p:blipFill>
        <p:spPr>
          <a:xfrm>
            <a:off x="4480298" y="3030922"/>
            <a:ext cx="1099386" cy="588292"/>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pic>
        <p:nvPicPr>
          <p:cNvPr id="26" name="Picture 25">
            <a:extLst>
              <a:ext uri="{FF2B5EF4-FFF2-40B4-BE49-F238E27FC236}">
                <a16:creationId xmlns:a16="http://schemas.microsoft.com/office/drawing/2014/main" id="{A0D12095-C101-66C5-4F59-9CA055CE9384}"/>
              </a:ext>
            </a:extLst>
          </p:cNvPr>
          <p:cNvPicPr>
            <a:picLocks noChangeAspect="1"/>
          </p:cNvPicPr>
          <p:nvPr/>
        </p:nvPicPr>
        <p:blipFill rotWithShape="1">
          <a:blip r:embed="rId5"/>
          <a:srcRect l="20896" t="25256" r="20943" b="25243"/>
          <a:stretch/>
        </p:blipFill>
        <p:spPr>
          <a:xfrm>
            <a:off x="4469093" y="4926132"/>
            <a:ext cx="1193453" cy="571238"/>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sp>
        <p:nvSpPr>
          <p:cNvPr id="29" name="Text Placeholder 8">
            <a:extLst>
              <a:ext uri="{FF2B5EF4-FFF2-40B4-BE49-F238E27FC236}">
                <a16:creationId xmlns:a16="http://schemas.microsoft.com/office/drawing/2014/main" id="{67BBC241-D090-0CF5-9136-36CBCE66F3CE}"/>
              </a:ext>
            </a:extLst>
          </p:cNvPr>
          <p:cNvSpPr txBox="1">
            <a:spLocks/>
          </p:cNvSpPr>
          <p:nvPr/>
        </p:nvSpPr>
        <p:spPr>
          <a:xfrm>
            <a:off x="5740197" y="2904385"/>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Storage and Manipulation</a:t>
            </a:r>
          </a:p>
        </p:txBody>
      </p:sp>
      <p:sp>
        <p:nvSpPr>
          <p:cNvPr id="30" name="Text Placeholder 9">
            <a:extLst>
              <a:ext uri="{FF2B5EF4-FFF2-40B4-BE49-F238E27FC236}">
                <a16:creationId xmlns:a16="http://schemas.microsoft.com/office/drawing/2014/main" id="{62E1DBAF-78C8-2250-4D9C-57B83C914AF9}"/>
              </a:ext>
            </a:extLst>
          </p:cNvPr>
          <p:cNvSpPr txBox="1">
            <a:spLocks/>
          </p:cNvSpPr>
          <p:nvPr/>
        </p:nvSpPr>
        <p:spPr>
          <a:xfrm>
            <a:off x="5774732" y="3330917"/>
            <a:ext cx="5887759" cy="103670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Imported the Excel Data into SQL database</a:t>
            </a:r>
          </a:p>
          <a:p>
            <a:r>
              <a:rPr lang="en-US" dirty="0"/>
              <a:t>Analyze the customer churn by writing SQL Queries to correlate customer attributes with the churn rates.</a:t>
            </a:r>
          </a:p>
        </p:txBody>
      </p:sp>
      <p:sp>
        <p:nvSpPr>
          <p:cNvPr id="35" name="Text Placeholder 8">
            <a:extLst>
              <a:ext uri="{FF2B5EF4-FFF2-40B4-BE49-F238E27FC236}">
                <a16:creationId xmlns:a16="http://schemas.microsoft.com/office/drawing/2014/main" id="{C4D6A262-0738-6740-D9C4-00B3429FCEDC}"/>
              </a:ext>
            </a:extLst>
          </p:cNvPr>
          <p:cNvSpPr txBox="1">
            <a:spLocks/>
          </p:cNvSpPr>
          <p:nvPr/>
        </p:nvSpPr>
        <p:spPr>
          <a:xfrm>
            <a:off x="5820118" y="4668988"/>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and Visualization</a:t>
            </a:r>
          </a:p>
        </p:txBody>
      </p:sp>
      <p:sp>
        <p:nvSpPr>
          <p:cNvPr id="36" name="Text Placeholder 9">
            <a:extLst>
              <a:ext uri="{FF2B5EF4-FFF2-40B4-BE49-F238E27FC236}">
                <a16:creationId xmlns:a16="http://schemas.microsoft.com/office/drawing/2014/main" id="{90803228-709C-674D-5D14-DEA355F15310}"/>
              </a:ext>
            </a:extLst>
          </p:cNvPr>
          <p:cNvSpPr txBox="1">
            <a:spLocks/>
          </p:cNvSpPr>
          <p:nvPr/>
        </p:nvSpPr>
        <p:spPr>
          <a:xfrm>
            <a:off x="5854653" y="5095520"/>
            <a:ext cx="5887759" cy="103670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Used the queries and original files to process data in Power BI</a:t>
            </a:r>
          </a:p>
          <a:p>
            <a:r>
              <a:rPr lang="en-US" dirty="0"/>
              <a:t>Develop interactive dashboards to display balance details, churn rates and customer details.</a:t>
            </a:r>
          </a:p>
        </p:txBody>
      </p:sp>
    </p:spTree>
    <p:extLst>
      <p:ext uri="{BB962C8B-B14F-4D97-AF65-F5344CB8AC3E}">
        <p14:creationId xmlns:p14="http://schemas.microsoft.com/office/powerpoint/2010/main" val="2519727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953994" y="475292"/>
            <a:ext cx="6551955" cy="762446"/>
          </a:xfrm>
        </p:spPr>
        <p:txBody>
          <a:bodyPr/>
          <a:lstStyle/>
          <a:p>
            <a:r>
              <a:rPr lang="en-US" altLang="zh-CN" dirty="0">
                <a:solidFill>
                  <a:schemeClr val="accent6">
                    <a:lumMod val="25000"/>
                    <a:lumOff val="75000"/>
                  </a:schemeClr>
                </a:solidFill>
                <a:effectLst>
                  <a:outerShdw blurRad="38100" dist="38100" dir="2700000" algn="tl">
                    <a:srgbClr val="000000">
                      <a:alpha val="43137"/>
                    </a:srgbClr>
                  </a:outerShdw>
                </a:effectLst>
              </a:rPr>
              <a:t>Overview of the Customers</a:t>
            </a:r>
            <a:endParaRPr lang="en-US" dirty="0">
              <a:solidFill>
                <a:schemeClr val="accent6">
                  <a:lumMod val="25000"/>
                  <a:lumOff val="75000"/>
                </a:schemeClr>
              </a:solidFill>
              <a:effectLst>
                <a:outerShdw blurRad="38100" dist="38100" dir="2700000" algn="tl">
                  <a:srgbClr val="000000">
                    <a:alpha val="43137"/>
                  </a:srgbClr>
                </a:outerShdw>
              </a:effectLst>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pic>
        <p:nvPicPr>
          <p:cNvPr id="10" name="Picture placeholder 29">
            <a:extLst>
              <a:ext uri="{FF2B5EF4-FFF2-40B4-BE49-F238E27FC236}">
                <a16:creationId xmlns:a16="http://schemas.microsoft.com/office/drawing/2014/main" id="{B21F4025-DFA0-4875-1DDA-9BCF8D1F1FC2}"/>
              </a:ext>
            </a:extLst>
          </p:cNvPr>
          <p:cNvPicPr>
            <a:picLocks noChangeAspect="1"/>
          </p:cNvPicPr>
          <p:nvPr/>
        </p:nvPicPr>
        <p:blipFill rotWithShape="1">
          <a:blip r:embed="rId3"/>
          <a:srcRect l="8031" t="-112" r="29404" b="-7816"/>
          <a:stretch/>
        </p:blipFill>
        <p:spPr>
          <a:xfrm>
            <a:off x="7926653" y="1253109"/>
            <a:ext cx="4265347" cy="490516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7359754" y="4427816"/>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4" name="Title 9">
            <a:extLst>
              <a:ext uri="{FF2B5EF4-FFF2-40B4-BE49-F238E27FC236}">
                <a16:creationId xmlns:a16="http://schemas.microsoft.com/office/drawing/2014/main" id="{4C6EC6F6-F346-241D-C2AD-CEA21AF2E091}"/>
              </a:ext>
            </a:extLst>
          </p:cNvPr>
          <p:cNvSpPr txBox="1">
            <a:spLocks/>
          </p:cNvSpPr>
          <p:nvPr/>
        </p:nvSpPr>
        <p:spPr>
          <a:xfrm>
            <a:off x="484633" y="1824310"/>
            <a:ext cx="2672443" cy="4677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2800"/>
              <a:t>Total Customers</a:t>
            </a:r>
            <a:endParaRPr lang="en-US" sz="2800" dirty="0"/>
          </a:p>
        </p:txBody>
      </p:sp>
      <p:pic>
        <p:nvPicPr>
          <p:cNvPr id="7" name="Picture 6">
            <a:extLst>
              <a:ext uri="{FF2B5EF4-FFF2-40B4-BE49-F238E27FC236}">
                <a16:creationId xmlns:a16="http://schemas.microsoft.com/office/drawing/2014/main" id="{DCD197D4-CD2B-FBEA-66A0-DF241EBED869}"/>
              </a:ext>
            </a:extLst>
          </p:cNvPr>
          <p:cNvPicPr>
            <a:picLocks noChangeAspect="1"/>
          </p:cNvPicPr>
          <p:nvPr/>
        </p:nvPicPr>
        <p:blipFill rotWithShape="1">
          <a:blip r:embed="rId4"/>
          <a:srcRect l="4224" t="15144" r="3912" b="4282"/>
          <a:stretch/>
        </p:blipFill>
        <p:spPr>
          <a:xfrm>
            <a:off x="4406891" y="1508933"/>
            <a:ext cx="2105024" cy="1055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8FB6FC81-E2CD-B39A-4B26-EFD3C67A080A}"/>
              </a:ext>
            </a:extLst>
          </p:cNvPr>
          <p:cNvPicPr>
            <a:picLocks noChangeAspect="1"/>
          </p:cNvPicPr>
          <p:nvPr/>
        </p:nvPicPr>
        <p:blipFill>
          <a:blip r:embed="rId5"/>
          <a:stretch>
            <a:fillRect/>
          </a:stretch>
        </p:blipFill>
        <p:spPr>
          <a:xfrm>
            <a:off x="4406891" y="2924766"/>
            <a:ext cx="2105024" cy="1236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itle 9">
            <a:extLst>
              <a:ext uri="{FF2B5EF4-FFF2-40B4-BE49-F238E27FC236}">
                <a16:creationId xmlns:a16="http://schemas.microsoft.com/office/drawing/2014/main" id="{7360B0F7-F983-B979-7177-EDA24A85F846}"/>
              </a:ext>
            </a:extLst>
          </p:cNvPr>
          <p:cNvSpPr txBox="1">
            <a:spLocks/>
          </p:cNvSpPr>
          <p:nvPr/>
        </p:nvSpPr>
        <p:spPr>
          <a:xfrm>
            <a:off x="484633" y="3213583"/>
            <a:ext cx="1917245" cy="5750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2800" dirty="0"/>
              <a:t>Churn</a:t>
            </a:r>
            <a:r>
              <a:rPr lang="en-US" sz="3200" dirty="0"/>
              <a:t> </a:t>
            </a:r>
            <a:r>
              <a:rPr lang="en-US" sz="2800" dirty="0"/>
              <a:t>Rate</a:t>
            </a:r>
          </a:p>
        </p:txBody>
      </p:sp>
      <p:pic>
        <p:nvPicPr>
          <p:cNvPr id="13" name="Picture 12">
            <a:extLst>
              <a:ext uri="{FF2B5EF4-FFF2-40B4-BE49-F238E27FC236}">
                <a16:creationId xmlns:a16="http://schemas.microsoft.com/office/drawing/2014/main" id="{3269ED00-DC78-667D-FFFA-A57D08992622}"/>
              </a:ext>
            </a:extLst>
          </p:cNvPr>
          <p:cNvPicPr>
            <a:picLocks noChangeAspect="1"/>
          </p:cNvPicPr>
          <p:nvPr/>
        </p:nvPicPr>
        <p:blipFill>
          <a:blip r:embed="rId6"/>
          <a:stretch>
            <a:fillRect/>
          </a:stretch>
        </p:blipFill>
        <p:spPr>
          <a:xfrm>
            <a:off x="4406891" y="4595646"/>
            <a:ext cx="2105024" cy="1255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9">
            <a:extLst>
              <a:ext uri="{FF2B5EF4-FFF2-40B4-BE49-F238E27FC236}">
                <a16:creationId xmlns:a16="http://schemas.microsoft.com/office/drawing/2014/main" id="{99F7B07A-72D3-F93B-724B-600F59CC5D04}"/>
              </a:ext>
            </a:extLst>
          </p:cNvPr>
          <p:cNvSpPr txBox="1">
            <a:spLocks/>
          </p:cNvSpPr>
          <p:nvPr/>
        </p:nvSpPr>
        <p:spPr>
          <a:xfrm>
            <a:off x="484633" y="4935846"/>
            <a:ext cx="3122157" cy="5750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2800" dirty="0"/>
              <a:t>Average</a:t>
            </a:r>
            <a:r>
              <a:rPr lang="en-US" sz="3200" dirty="0"/>
              <a:t> </a:t>
            </a:r>
            <a:r>
              <a:rPr lang="en-US" sz="2800" dirty="0"/>
              <a:t>Credit</a:t>
            </a:r>
            <a:r>
              <a:rPr lang="en-US" sz="3200" dirty="0"/>
              <a:t> </a:t>
            </a:r>
            <a:r>
              <a:rPr lang="en-US" sz="2800" dirty="0"/>
              <a:t>Score</a:t>
            </a:r>
          </a:p>
        </p:txBody>
      </p:sp>
      <p:pic>
        <p:nvPicPr>
          <p:cNvPr id="17" name="Graphic 16" descr="Arrow: Slight curve with solid fill">
            <a:extLst>
              <a:ext uri="{FF2B5EF4-FFF2-40B4-BE49-F238E27FC236}">
                <a16:creationId xmlns:a16="http://schemas.microsoft.com/office/drawing/2014/main" id="{92228730-EC48-FA13-1E91-2A5B371063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7077" y="1775508"/>
            <a:ext cx="774185" cy="774185"/>
          </a:xfrm>
          <a:prstGeom prst="rect">
            <a:avLst/>
          </a:prstGeom>
        </p:spPr>
      </p:pic>
      <p:pic>
        <p:nvPicPr>
          <p:cNvPr id="18" name="Graphic 17" descr="Arrow: Slight curve with solid fill">
            <a:extLst>
              <a:ext uri="{FF2B5EF4-FFF2-40B4-BE49-F238E27FC236}">
                <a16:creationId xmlns:a16="http://schemas.microsoft.com/office/drawing/2014/main" id="{0FBD9B74-25F4-81FD-1871-7CAD4A447A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7076" y="3155965"/>
            <a:ext cx="774185" cy="774185"/>
          </a:xfrm>
          <a:prstGeom prst="rect">
            <a:avLst/>
          </a:prstGeom>
        </p:spPr>
      </p:pic>
      <p:pic>
        <p:nvPicPr>
          <p:cNvPr id="19" name="Graphic 18" descr="Arrow: Slight curve with solid fill">
            <a:extLst>
              <a:ext uri="{FF2B5EF4-FFF2-40B4-BE49-F238E27FC236}">
                <a16:creationId xmlns:a16="http://schemas.microsoft.com/office/drawing/2014/main" id="{B89E8172-2C54-CAE4-D2EF-0DA5989395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2881" y="4836284"/>
            <a:ext cx="774185" cy="774185"/>
          </a:xfrm>
          <a:prstGeom prst="rect">
            <a:avLst/>
          </a:prstGeom>
        </p:spPr>
      </p:pic>
    </p:spTree>
    <p:extLst>
      <p:ext uri="{BB962C8B-B14F-4D97-AF65-F5344CB8AC3E}">
        <p14:creationId xmlns:p14="http://schemas.microsoft.com/office/powerpoint/2010/main" val="2611419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6096000" y="823459"/>
            <a:ext cx="5416323" cy="1115434"/>
          </a:xfrm>
        </p:spPr>
        <p:txBody>
          <a:bodyPr/>
          <a:lstStyle/>
          <a:p>
            <a:r>
              <a:rPr lang="en-IN" dirty="0">
                <a:solidFill>
                  <a:schemeClr val="accent6">
                    <a:lumMod val="25000"/>
                    <a:lumOff val="75000"/>
                  </a:schemeClr>
                </a:solidFill>
                <a:effectLst>
                  <a:outerShdw blurRad="38100" dist="38100" dir="2700000" algn="tl">
                    <a:srgbClr val="000000">
                      <a:alpha val="43137"/>
                    </a:srgbClr>
                  </a:outerShdw>
                </a:effectLst>
              </a:rPr>
              <a:t>Churned Customers by </a:t>
            </a:r>
            <a:r>
              <a:rPr lang="en-IN" dirty="0">
                <a:effectLst>
                  <a:outerShdw blurRad="38100" dist="38100" dir="2700000" algn="tl">
                    <a:srgbClr val="000000">
                      <a:alpha val="43137"/>
                    </a:srgbClr>
                  </a:outerShdw>
                </a:effectLst>
              </a:rPr>
              <a:t>Countries</a:t>
            </a:r>
          </a:p>
        </p:txBody>
      </p:sp>
      <p:pic>
        <p:nvPicPr>
          <p:cNvPr id="27" name="Picture 26">
            <a:extLst>
              <a:ext uri="{FF2B5EF4-FFF2-40B4-BE49-F238E27FC236}">
                <a16:creationId xmlns:a16="http://schemas.microsoft.com/office/drawing/2014/main" id="{95CC9608-35F9-9086-B7E6-2A19ED0955A2}"/>
              </a:ext>
            </a:extLst>
          </p:cNvPr>
          <p:cNvPicPr>
            <a:picLocks noChangeAspect="1"/>
          </p:cNvPicPr>
          <p:nvPr/>
        </p:nvPicPr>
        <p:blipFill>
          <a:blip r:embed="rId3"/>
          <a:stretch>
            <a:fillRect/>
          </a:stretch>
        </p:blipFill>
        <p:spPr>
          <a:xfrm>
            <a:off x="574902" y="1597139"/>
            <a:ext cx="4955720" cy="324519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8" name="Text Placeholder 19">
            <a:extLst>
              <a:ext uri="{FF2B5EF4-FFF2-40B4-BE49-F238E27FC236}">
                <a16:creationId xmlns:a16="http://schemas.microsoft.com/office/drawing/2014/main" id="{779CBCCB-1198-FD42-0D45-2E83EC83BF9A}"/>
              </a:ext>
            </a:extLst>
          </p:cNvPr>
          <p:cNvSpPr txBox="1">
            <a:spLocks/>
          </p:cNvSpPr>
          <p:nvPr/>
        </p:nvSpPr>
        <p:spPr>
          <a:xfrm>
            <a:off x="6095999" y="2554120"/>
            <a:ext cx="5416324" cy="228821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The chart displays the count of customers who have exited based on their geographical location, specifically focusing on three countries: France, Germany, and Spain. The chart visually represents the number of exited customers in each country, with France having the highest count, followed by Germany and then Spain. The bars in the chart provide a clear comparison of the exit counts across the three countries, with France having the largest number of exited customers.</a:t>
            </a:r>
            <a:endParaRPr lang="en-US" dirty="0"/>
          </a:p>
        </p:txBody>
      </p:sp>
    </p:spTree>
    <p:extLst>
      <p:ext uri="{BB962C8B-B14F-4D97-AF65-F5344CB8AC3E}">
        <p14:creationId xmlns:p14="http://schemas.microsoft.com/office/powerpoint/2010/main" val="164028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6829389" y="906649"/>
            <a:ext cx="4305720" cy="1115434"/>
          </a:xfrm>
        </p:spPr>
        <p:txBody>
          <a:bodyPr/>
          <a:lstStyle/>
          <a:p>
            <a:r>
              <a:rPr lang="en-IN" dirty="0">
                <a:effectLst>
                  <a:outerShdw blurRad="38100" dist="38100" dir="2700000" algn="tl">
                    <a:srgbClr val="000000">
                      <a:alpha val="43137"/>
                    </a:srgbClr>
                  </a:outerShdw>
                </a:effectLst>
              </a:rPr>
              <a:t>Forecasting</a:t>
            </a:r>
            <a:r>
              <a:rPr lang="en-IN" dirty="0">
                <a:solidFill>
                  <a:schemeClr val="accent6">
                    <a:lumMod val="25000"/>
                    <a:lumOff val="75000"/>
                  </a:schemeClr>
                </a:solidFill>
                <a:effectLst>
                  <a:outerShdw blurRad="38100" dist="38100" dir="2700000" algn="tl">
                    <a:srgbClr val="000000">
                      <a:alpha val="43137"/>
                    </a:srgbClr>
                  </a:outerShdw>
                </a:effectLst>
              </a:rPr>
              <a:t> of Account Balance</a:t>
            </a:r>
            <a:endParaRPr lang="en-IN" dirty="0">
              <a:effectLst>
                <a:outerShdw blurRad="38100" dist="38100" dir="2700000" algn="tl">
                  <a:srgbClr val="000000">
                    <a:alpha val="43137"/>
                  </a:srgbClr>
                </a:outerShdw>
              </a:effectLst>
            </a:endParaRPr>
          </a:p>
        </p:txBody>
      </p:sp>
      <p:sp>
        <p:nvSpPr>
          <p:cNvPr id="28" name="Text Placeholder 19">
            <a:extLst>
              <a:ext uri="{FF2B5EF4-FFF2-40B4-BE49-F238E27FC236}">
                <a16:creationId xmlns:a16="http://schemas.microsoft.com/office/drawing/2014/main" id="{779CBCCB-1198-FD42-0D45-2E83EC83BF9A}"/>
              </a:ext>
            </a:extLst>
          </p:cNvPr>
          <p:cNvSpPr txBox="1">
            <a:spLocks/>
          </p:cNvSpPr>
          <p:nvPr/>
        </p:nvSpPr>
        <p:spPr>
          <a:xfrm>
            <a:off x="6398297" y="2583279"/>
            <a:ext cx="5167904" cy="227168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US" dirty="0"/>
              <a:t>It displays the relationship between the tenure of an account and the sum of the account balance, presumably forecasting future balances based on the length of the account's existence.</a:t>
            </a:r>
          </a:p>
          <a:p>
            <a:pPr>
              <a:lnSpc>
                <a:spcPct val="107000"/>
              </a:lnSpc>
              <a:spcAft>
                <a:spcPts val="800"/>
              </a:spcAft>
            </a:pPr>
            <a:r>
              <a:rPr lang="en-US" dirty="0"/>
              <a:t>The graph suggests that the account balance is expected to increase in the first few years, suffer a decline around the 5-year mark, recover somewhat, and then stabilize or decrease slightly after around 10 years. The shaded area suggests that the most reliable forecast is within the first 10 years.</a:t>
            </a:r>
          </a:p>
        </p:txBody>
      </p:sp>
      <p:pic>
        <p:nvPicPr>
          <p:cNvPr id="3" name="Picture 2">
            <a:extLst>
              <a:ext uri="{FF2B5EF4-FFF2-40B4-BE49-F238E27FC236}">
                <a16:creationId xmlns:a16="http://schemas.microsoft.com/office/drawing/2014/main" id="{28ADFCCB-7D0F-859A-AE8A-7A8E42C8BD50}"/>
              </a:ext>
            </a:extLst>
          </p:cNvPr>
          <p:cNvPicPr>
            <a:picLocks noChangeAspect="1"/>
          </p:cNvPicPr>
          <p:nvPr/>
        </p:nvPicPr>
        <p:blipFill>
          <a:blip r:embed="rId3"/>
          <a:stretch>
            <a:fillRect/>
          </a:stretch>
        </p:blipFill>
        <p:spPr>
          <a:xfrm>
            <a:off x="575742" y="1745858"/>
            <a:ext cx="5401788" cy="29281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25415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759861" y="502462"/>
            <a:ext cx="5323791" cy="802463"/>
          </a:xfrm>
        </p:spPr>
        <p:txBody>
          <a:bodyPr/>
          <a:lstStyle/>
          <a:p>
            <a:r>
              <a:rPr lang="en-US" dirty="0"/>
              <a:t>Yearly Trend </a:t>
            </a:r>
            <a:r>
              <a:rPr lang="en-US" dirty="0">
                <a:solidFill>
                  <a:schemeClr val="accent6">
                    <a:lumMod val="25000"/>
                    <a:lumOff val="75000"/>
                  </a:schemeClr>
                </a:solidFill>
              </a:rPr>
              <a:t>of Customers Joining</a:t>
            </a:r>
          </a:p>
        </p:txBody>
      </p:sp>
      <p:pic>
        <p:nvPicPr>
          <p:cNvPr id="9" name="Picture 8">
            <a:extLst>
              <a:ext uri="{FF2B5EF4-FFF2-40B4-BE49-F238E27FC236}">
                <a16:creationId xmlns:a16="http://schemas.microsoft.com/office/drawing/2014/main" id="{306F0210-685C-11DB-3813-B8525DB4FAD3}"/>
              </a:ext>
            </a:extLst>
          </p:cNvPr>
          <p:cNvPicPr>
            <a:picLocks noChangeAspect="1"/>
          </p:cNvPicPr>
          <p:nvPr/>
        </p:nvPicPr>
        <p:blipFill>
          <a:blip r:embed="rId3"/>
          <a:stretch>
            <a:fillRect/>
          </a:stretch>
        </p:blipFill>
        <p:spPr>
          <a:xfrm>
            <a:off x="6108350" y="903693"/>
            <a:ext cx="5680096" cy="30843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C3794054-8651-7AA7-7D6C-3106A6829FF7}"/>
              </a:ext>
            </a:extLst>
          </p:cNvPr>
          <p:cNvSpPr txBox="1"/>
          <p:nvPr/>
        </p:nvSpPr>
        <p:spPr>
          <a:xfrm>
            <a:off x="759861" y="2219325"/>
            <a:ext cx="5045869" cy="3785652"/>
          </a:xfrm>
          <a:prstGeom prst="rect">
            <a:avLst/>
          </a:prstGeom>
          <a:noFill/>
        </p:spPr>
        <p:txBody>
          <a:bodyPr wrap="square">
            <a:spAutoFit/>
          </a:bodyPr>
          <a:lstStyle/>
          <a:p>
            <a:r>
              <a:rPr lang="en-IN" sz="1500" dirty="0">
                <a:solidFill>
                  <a:schemeClr val="bg1"/>
                </a:solidFill>
              </a:rPr>
              <a:t>The number of customers who joined each year from 2016 to 2019. The X-axis represents the years, while the Y-axis represents the total number of customers. The graph indicates a positive trend with an increase in the number of customers joining each year:</a:t>
            </a:r>
          </a:p>
          <a:p>
            <a:endParaRPr lang="en-IN" sz="1500" dirty="0">
              <a:solidFill>
                <a:schemeClr val="bg1"/>
              </a:solidFill>
            </a:endParaRPr>
          </a:p>
          <a:p>
            <a:pPr marL="285750" indent="-285750">
              <a:buFont typeface="Arial" panose="020B0604020202020204" pitchFamily="34" charset="0"/>
              <a:buChar char="•"/>
            </a:pPr>
            <a:r>
              <a:rPr lang="en-IN" sz="1500" dirty="0">
                <a:solidFill>
                  <a:schemeClr val="bg1"/>
                </a:solidFill>
              </a:rPr>
              <a:t>In 2016, there were 1951 customers.</a:t>
            </a:r>
          </a:p>
          <a:p>
            <a:pPr marL="285750" indent="-285750">
              <a:buFont typeface="Arial" panose="020B0604020202020204" pitchFamily="34" charset="0"/>
              <a:buChar char="•"/>
            </a:pPr>
            <a:r>
              <a:rPr lang="en-IN" sz="1500" dirty="0">
                <a:solidFill>
                  <a:schemeClr val="bg1"/>
                </a:solidFill>
              </a:rPr>
              <a:t>In 2017, the number increased to 2143 customers.</a:t>
            </a:r>
          </a:p>
          <a:p>
            <a:pPr marL="285750" indent="-285750">
              <a:buFont typeface="Arial" panose="020B0604020202020204" pitchFamily="34" charset="0"/>
              <a:buChar char="•"/>
            </a:pPr>
            <a:r>
              <a:rPr lang="en-IN" sz="1500" dirty="0">
                <a:solidFill>
                  <a:schemeClr val="bg1"/>
                </a:solidFill>
              </a:rPr>
              <a:t>In 2018, the total customers grew to 2593.</a:t>
            </a:r>
          </a:p>
          <a:p>
            <a:pPr marL="285750" indent="-285750">
              <a:buFont typeface="Arial" panose="020B0604020202020204" pitchFamily="34" charset="0"/>
              <a:buChar char="•"/>
            </a:pPr>
            <a:r>
              <a:rPr lang="en-IN" sz="1500" dirty="0">
                <a:solidFill>
                  <a:schemeClr val="bg1"/>
                </a:solidFill>
              </a:rPr>
              <a:t>By 2019, the number reached 3313 customers.</a:t>
            </a:r>
          </a:p>
          <a:p>
            <a:endParaRPr lang="en-IN" sz="1500" dirty="0">
              <a:solidFill>
                <a:schemeClr val="bg1"/>
              </a:solidFill>
            </a:endParaRPr>
          </a:p>
          <a:p>
            <a:r>
              <a:rPr lang="en-IN" sz="1500" dirty="0">
                <a:solidFill>
                  <a:schemeClr val="bg1"/>
                </a:solidFill>
              </a:rPr>
              <a:t>The data points are connected by a line to show the trend of customer growth over the four-year period. The graph illustrates consistent growth in the number of customers joining each year, indicating a positive trend in customer acquisition</a:t>
            </a:r>
          </a:p>
        </p:txBody>
      </p:sp>
    </p:spTree>
    <p:extLst>
      <p:ext uri="{BB962C8B-B14F-4D97-AF65-F5344CB8AC3E}">
        <p14:creationId xmlns:p14="http://schemas.microsoft.com/office/powerpoint/2010/main" val="124602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6212109" y="445312"/>
            <a:ext cx="5680096" cy="1850213"/>
          </a:xfrm>
        </p:spPr>
        <p:txBody>
          <a:bodyPr/>
          <a:lstStyle/>
          <a:p>
            <a:r>
              <a:rPr lang="en-US" dirty="0">
                <a:solidFill>
                  <a:schemeClr val="accent6">
                    <a:lumMod val="25000"/>
                    <a:lumOff val="75000"/>
                  </a:schemeClr>
                </a:solidFill>
              </a:rPr>
              <a:t>Count of Number of Products by </a:t>
            </a:r>
            <a:r>
              <a:rPr lang="en-US" dirty="0"/>
              <a:t>Credit Card Status</a:t>
            </a:r>
          </a:p>
        </p:txBody>
      </p:sp>
      <p:sp>
        <p:nvSpPr>
          <p:cNvPr id="11" name="TextBox 10">
            <a:extLst>
              <a:ext uri="{FF2B5EF4-FFF2-40B4-BE49-F238E27FC236}">
                <a16:creationId xmlns:a16="http://schemas.microsoft.com/office/drawing/2014/main" id="{C3794054-8651-7AA7-7D6C-3106A6829FF7}"/>
              </a:ext>
            </a:extLst>
          </p:cNvPr>
          <p:cNvSpPr txBox="1"/>
          <p:nvPr/>
        </p:nvSpPr>
        <p:spPr>
          <a:xfrm>
            <a:off x="299796" y="815102"/>
            <a:ext cx="5680096" cy="5401479"/>
          </a:xfrm>
          <a:prstGeom prst="rect">
            <a:avLst/>
          </a:prstGeom>
          <a:noFill/>
        </p:spPr>
        <p:txBody>
          <a:bodyPr wrap="square">
            <a:spAutoFit/>
          </a:bodyPr>
          <a:lstStyle/>
          <a:p>
            <a:r>
              <a:rPr lang="en-US" sz="1500" dirty="0">
                <a:solidFill>
                  <a:schemeClr val="bg1"/>
                </a:solidFill>
              </a:rPr>
              <a:t>The number of customers categorized by whether they are credit card holders and by the number of products they have (ranging from 1 to 4 products).</a:t>
            </a:r>
          </a:p>
          <a:p>
            <a:endParaRPr lang="en-IN" sz="1500" dirty="0">
              <a:solidFill>
                <a:schemeClr val="bg1"/>
              </a:solidFill>
            </a:endParaRPr>
          </a:p>
          <a:p>
            <a:pPr marL="285750" indent="-285750">
              <a:buFont typeface="Arial" panose="020B0604020202020204" pitchFamily="34" charset="0"/>
              <a:buChar char="•"/>
            </a:pPr>
            <a:r>
              <a:rPr lang="en-US" sz="1500" dirty="0">
                <a:solidFill>
                  <a:schemeClr val="bg1"/>
                </a:solidFill>
              </a:rPr>
              <a:t>Credit card holders with:</a:t>
            </a:r>
          </a:p>
          <a:p>
            <a:pPr marL="285750" indent="-285750">
              <a:buFont typeface="Arial" panose="020B0604020202020204" pitchFamily="34" charset="0"/>
              <a:buChar char="•"/>
            </a:pPr>
            <a:endParaRPr lang="en-US" sz="1500" dirty="0">
              <a:solidFill>
                <a:schemeClr val="bg1"/>
              </a:solidFill>
            </a:endParaRPr>
          </a:p>
          <a:p>
            <a:pPr marL="285750" indent="-285750">
              <a:buFont typeface="Arial" panose="020B0604020202020204" pitchFamily="34" charset="0"/>
              <a:buChar char="•"/>
            </a:pPr>
            <a:r>
              <a:rPr lang="en-US" sz="1500" dirty="0">
                <a:solidFill>
                  <a:schemeClr val="bg1"/>
                </a:solidFill>
              </a:rPr>
              <a:t>1 product: 3,578 customers</a:t>
            </a:r>
          </a:p>
          <a:p>
            <a:pPr marL="285750" indent="-285750">
              <a:buFont typeface="Arial" panose="020B0604020202020204" pitchFamily="34" charset="0"/>
              <a:buChar char="•"/>
            </a:pPr>
            <a:r>
              <a:rPr lang="en-US" sz="1500" dirty="0">
                <a:solidFill>
                  <a:schemeClr val="bg1"/>
                </a:solidFill>
              </a:rPr>
              <a:t>2 products: 326 customers</a:t>
            </a:r>
          </a:p>
          <a:p>
            <a:pPr marL="285750" indent="-285750">
              <a:buFont typeface="Arial" panose="020B0604020202020204" pitchFamily="34" charset="0"/>
              <a:buChar char="•"/>
            </a:pPr>
            <a:r>
              <a:rPr lang="en-US" sz="1500" dirty="0">
                <a:solidFill>
                  <a:schemeClr val="bg1"/>
                </a:solidFill>
              </a:rPr>
              <a:t>3 products: 41 customers</a:t>
            </a:r>
          </a:p>
          <a:p>
            <a:pPr marL="285750" indent="-285750">
              <a:buFont typeface="Arial" panose="020B0604020202020204" pitchFamily="34" charset="0"/>
              <a:buChar char="•"/>
            </a:pPr>
            <a:r>
              <a:rPr lang="en-US" sz="1500" dirty="0">
                <a:solidFill>
                  <a:schemeClr val="bg1"/>
                </a:solidFill>
              </a:rPr>
              <a:t>4 products: Not visible in the graph, possibly 0 or a negligible number</a:t>
            </a:r>
          </a:p>
          <a:p>
            <a:pPr marL="285750" indent="-285750">
              <a:buFont typeface="Arial" panose="020B0604020202020204" pitchFamily="34" charset="0"/>
              <a:buChar char="•"/>
            </a:pPr>
            <a:r>
              <a:rPr lang="en-US" sz="1500" dirty="0">
                <a:solidFill>
                  <a:schemeClr val="bg1"/>
                </a:solidFill>
              </a:rPr>
              <a:t>No credit card holders with:</a:t>
            </a:r>
          </a:p>
          <a:p>
            <a:pPr marL="285750" indent="-285750">
              <a:buFont typeface="Arial" panose="020B0604020202020204" pitchFamily="34" charset="0"/>
              <a:buChar char="•"/>
            </a:pPr>
            <a:endParaRPr lang="en-US" sz="1500" dirty="0">
              <a:solidFill>
                <a:schemeClr val="bg1"/>
              </a:solidFill>
            </a:endParaRPr>
          </a:p>
          <a:p>
            <a:pPr marL="285750" indent="-285750">
              <a:buFont typeface="Arial" panose="020B0604020202020204" pitchFamily="34" charset="0"/>
              <a:buChar char="•"/>
            </a:pPr>
            <a:r>
              <a:rPr lang="en-US" sz="1500" dirty="0">
                <a:solidFill>
                  <a:schemeClr val="bg1"/>
                </a:solidFill>
              </a:rPr>
              <a:t>1 product: 1,596 customers</a:t>
            </a:r>
          </a:p>
          <a:p>
            <a:pPr marL="285750" indent="-285750">
              <a:buFont typeface="Arial" panose="020B0604020202020204" pitchFamily="34" charset="0"/>
              <a:buChar char="•"/>
            </a:pPr>
            <a:r>
              <a:rPr lang="en-US" sz="1500" dirty="0">
                <a:solidFill>
                  <a:schemeClr val="bg1"/>
                </a:solidFill>
              </a:rPr>
              <a:t>2 products: 134 customers</a:t>
            </a:r>
          </a:p>
          <a:p>
            <a:pPr marL="285750" indent="-285750">
              <a:buFont typeface="Arial" panose="020B0604020202020204" pitchFamily="34" charset="0"/>
              <a:buChar char="•"/>
            </a:pPr>
            <a:r>
              <a:rPr lang="en-US" sz="1500" dirty="0">
                <a:solidFill>
                  <a:schemeClr val="bg1"/>
                </a:solidFill>
              </a:rPr>
              <a:t>3 products: 76 customers</a:t>
            </a:r>
          </a:p>
          <a:p>
            <a:pPr marL="285750" indent="-285750">
              <a:buFont typeface="Arial" panose="020B0604020202020204" pitchFamily="34" charset="0"/>
              <a:buChar char="•"/>
            </a:pPr>
            <a:r>
              <a:rPr lang="en-US" sz="1500" dirty="0">
                <a:solidFill>
                  <a:schemeClr val="bg1"/>
                </a:solidFill>
              </a:rPr>
              <a:t>4 products: 19 customers</a:t>
            </a:r>
          </a:p>
          <a:p>
            <a:endParaRPr lang="en-US" sz="1500" dirty="0">
              <a:solidFill>
                <a:schemeClr val="bg1"/>
              </a:solidFill>
            </a:endParaRPr>
          </a:p>
          <a:p>
            <a:r>
              <a:rPr lang="en-US" sz="1500" dirty="0">
                <a:solidFill>
                  <a:schemeClr val="bg1"/>
                </a:solidFill>
              </a:rPr>
              <a:t>The graph visually represents the distribution of customers based on their credit card status and the number of products they have. It provides insights into the customer segmentation and the prevalence of different product ownership levels among credit card holders and non-credit card holders.</a:t>
            </a:r>
            <a:endParaRPr lang="en-IN" sz="1500" dirty="0">
              <a:solidFill>
                <a:schemeClr val="bg1"/>
              </a:solidFill>
            </a:endParaRPr>
          </a:p>
        </p:txBody>
      </p:sp>
      <p:pic>
        <p:nvPicPr>
          <p:cNvPr id="4" name="Picture 3">
            <a:extLst>
              <a:ext uri="{FF2B5EF4-FFF2-40B4-BE49-F238E27FC236}">
                <a16:creationId xmlns:a16="http://schemas.microsoft.com/office/drawing/2014/main" id="{57AC0E54-EEA6-3C8A-05DC-0C57D1A7E52C}"/>
              </a:ext>
            </a:extLst>
          </p:cNvPr>
          <p:cNvPicPr>
            <a:picLocks noChangeAspect="1"/>
          </p:cNvPicPr>
          <p:nvPr/>
        </p:nvPicPr>
        <p:blipFill>
          <a:blip r:embed="rId3"/>
          <a:stretch>
            <a:fillRect/>
          </a:stretch>
        </p:blipFill>
        <p:spPr>
          <a:xfrm>
            <a:off x="6212109" y="2840213"/>
            <a:ext cx="5680096" cy="32430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05347295"/>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427</TotalTime>
  <Words>1067</Words>
  <Application>Microsoft Office PowerPoint</Application>
  <PresentationFormat>Widescreen</PresentationFormat>
  <Paragraphs>85</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等线</vt:lpstr>
      <vt:lpstr>Abadi</vt:lpstr>
      <vt:lpstr>Arial</vt:lpstr>
      <vt:lpstr>Calibri</vt:lpstr>
      <vt:lpstr>Posterama Text Black</vt:lpstr>
      <vt:lpstr>Posterama Text SemiBold</vt:lpstr>
      <vt:lpstr>Custom</vt:lpstr>
      <vt:lpstr>Bank CRM Development Analysis</vt:lpstr>
      <vt:lpstr>Introduction</vt:lpstr>
      <vt:lpstr>Summary</vt:lpstr>
      <vt:lpstr>Analytical Approach &amp; Tools </vt:lpstr>
      <vt:lpstr>Overview of the Customers</vt:lpstr>
      <vt:lpstr>Churned Customers by Countries</vt:lpstr>
      <vt:lpstr>Forecasting of Account Balance</vt:lpstr>
      <vt:lpstr>Yearly Trend of Customers Joining</vt:lpstr>
      <vt:lpstr>Count of Number of Products by Credit Card Status</vt:lpstr>
      <vt:lpstr>Churn Rate by Gender</vt:lpstr>
      <vt:lpstr>Dashboard and Visualizations</vt:lpstr>
      <vt:lpstr>Dashboard and Visualizations</vt:lpstr>
      <vt:lpstr>Dashboard and Visualizations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CRM Development Analysis</dc:title>
  <dc:creator>AADARSH KATIYAR</dc:creator>
  <cp:lastModifiedBy>AADARSH KATIYAR</cp:lastModifiedBy>
  <cp:revision>22</cp:revision>
  <dcterms:created xsi:type="dcterms:W3CDTF">2024-04-15T14:01:27Z</dcterms:created>
  <dcterms:modified xsi:type="dcterms:W3CDTF">2024-04-16T18:05:28Z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